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0" r:id="rId3"/>
    <p:sldId id="261" r:id="rId4"/>
    <p:sldId id="263" r:id="rId5"/>
    <p:sldId id="262" r:id="rId6"/>
    <p:sldId id="264" r:id="rId7"/>
    <p:sldId id="275" r:id="rId8"/>
    <p:sldId id="265" r:id="rId9"/>
    <p:sldId id="266" r:id="rId10"/>
    <p:sldId id="267" r:id="rId11"/>
    <p:sldId id="269" r:id="rId12"/>
    <p:sldId id="270" r:id="rId13"/>
    <p:sldId id="272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85166-80A3-484C-BA9F-8E876812772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24D00-D977-474E-9E76-8D906007E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09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24D00-D977-474E-9E76-8D906007E3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0858CB3-183A-4B3D-9DF4-1C19F5E051F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48FBDE9-3C78-41A6-9D16-F518D21E8DA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5486400"/>
          </a:xfrm>
          <a:noFill/>
          <a:ln/>
        </p:spPr>
      </p:pic>
      <p:pic>
        <p:nvPicPr>
          <p:cNvPr id="4102" name="Picture 6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9713" y="0"/>
            <a:ext cx="6364287" cy="1447800"/>
          </a:xfrm>
          <a:noFill/>
          <a:ln/>
        </p:spPr>
      </p:pic>
      <p:sp>
        <p:nvSpPr>
          <p:cNvPr id="4105" name="WordArt 9"/>
          <p:cNvSpPr>
            <a:spLocks noChangeArrowheads="1" noChangeShapeType="1" noTextEdit="1"/>
          </p:cNvSpPr>
          <p:nvPr/>
        </p:nvSpPr>
        <p:spPr bwMode="auto">
          <a:xfrm>
            <a:off x="1428750" y="5181600"/>
            <a:ext cx="65722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Trích" Bình Ngô Đại Cáo "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Nguyễn Trãi</a:t>
            </a:r>
          </a:p>
        </p:txBody>
      </p:sp>
      <p:sp>
        <p:nvSpPr>
          <p:cNvPr id="4107" name="WordArt 11"/>
          <p:cNvSpPr>
            <a:spLocks noChangeArrowheads="1" noChangeShapeType="1" noTextEdit="1"/>
          </p:cNvSpPr>
          <p:nvPr/>
        </p:nvSpPr>
        <p:spPr bwMode="auto">
          <a:xfrm>
            <a:off x="300037" y="219075"/>
            <a:ext cx="1128713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Tiết</a:t>
            </a:r>
            <a:r>
              <a:rPr lang="en-US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97:</a:t>
            </a:r>
          </a:p>
        </p:txBody>
      </p:sp>
    </p:spTree>
    <p:extLst>
      <p:ext uri="{BB962C8B-B14F-4D97-AF65-F5344CB8AC3E}">
        <p14:creationId xmlns:p14="http://schemas.microsoft.com/office/powerpoint/2010/main" val="1003230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1" y="1578183"/>
            <a:ext cx="5547050" cy="21333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 nhân </a:t>
            </a: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yên dân</a:t>
            </a:r>
          </a:p>
          <a:p>
            <a:pPr>
              <a:buFontTx/>
              <a:buChar char="-"/>
            </a:pP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trừ bạo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40309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BẢN: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ight Brace 5"/>
          <p:cNvSpPr/>
          <p:nvPr/>
        </p:nvSpPr>
        <p:spPr>
          <a:xfrm>
            <a:off x="4240590" y="2216204"/>
            <a:ext cx="45719" cy="116509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804594" y="2482633"/>
            <a:ext cx="300499" cy="16223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1" y="3581400"/>
            <a:ext cx="7432572" cy="741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198802" y="4298596"/>
            <a:ext cx="4241272" cy="128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 sử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 So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0657" y="5458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1043022" y="5424390"/>
            <a:ext cx="311560" cy="206477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1460706" y="5380144"/>
            <a:ext cx="7003640" cy="932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Đại Việt có chủ quyền ngang hàng với phương Bắc (Trung Quốc)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1500" y="2302139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14" grpId="0" animBg="1"/>
      <p:bldP spid="10" grpId="0"/>
      <p:bldP spid="16" grpId="0"/>
      <p:bldP spid="18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6778" y="1575975"/>
            <a:ext cx="3313474" cy="251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Lưu Cung thất bại</a:t>
            </a:r>
          </a:p>
          <a:p>
            <a:pPr marL="0" indent="0"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Triệu Tiết tiêu vong</a:t>
            </a:r>
          </a:p>
          <a:p>
            <a:pPr marL="0" indent="0"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Toa Đô bị bắt sống</a:t>
            </a:r>
          </a:p>
          <a:p>
            <a:pPr marL="0" indent="0"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 Mã bị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6"/>
            <a:ext cx="6613423" cy="85407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117259" y="2564290"/>
            <a:ext cx="276532" cy="14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4457393" y="2314625"/>
            <a:ext cx="4503789" cy="91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198921" y="4026306"/>
            <a:ext cx="6516944" cy="1050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96413" y="4241737"/>
            <a:ext cx="298655" cy="206483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/>
          <p:cNvSpPr/>
          <p:nvPr/>
        </p:nvSpPr>
        <p:spPr>
          <a:xfrm>
            <a:off x="3821986" y="1497490"/>
            <a:ext cx="138266" cy="2133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48199" y="2087237"/>
            <a:ext cx="47355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,cấu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  <p:bldP spid="9" grpId="0"/>
      <p:bldP spid="10" grpId="0"/>
      <p:bldP spid="11" grpId="0" animBg="1"/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1" cy="9144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81000" y="1143000"/>
            <a:ext cx="6259274" cy="3492757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SGK/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69</a:t>
            </a:r>
            <a:endParaRPr lang="vi-V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05000"/>
            <a:ext cx="815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tiễn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151769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0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2" name="Picture 5" descr="best-wallpaper70-1_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143000"/>
            <a:ext cx="647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IV/ 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2/ Theo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phẩm “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cáo”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606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716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inh nen (2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428750" y="381000"/>
            <a:ext cx="6286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7200" b="1" dirty="0">
                <a:solidFill>
                  <a:srgbClr val="FF0000"/>
                </a:solidFill>
              </a:rPr>
              <a:t>DẶN DÒ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533400" y="1752600"/>
            <a:ext cx="815340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 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chú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thích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just" eaLnBrk="1" hangingPunct="1"/>
            <a:r>
              <a:rPr lang="en-US" sz="320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- </a:t>
            </a:r>
            <a:r>
              <a:rPr lang="en-US" sz="3200" b="1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Sưu tầm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liệu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ngài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Tuấn</a:t>
            </a:r>
            <a:r>
              <a:rPr lang="en-US" sz="3200" b="1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 algn="just" eaLnBrk="1" hangingPunct="1"/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Các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em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chép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bài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vào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tập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hoặc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cắt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dán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vào</a:t>
            </a:r>
            <a:r>
              <a:rPr lang="en-US" sz="32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bài vào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tập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của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mình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</a:p>
          <a:p>
            <a:pPr marL="457200" indent="-457200" algn="just" eaLnBrk="1" hangingPunct="1">
              <a:buFontTx/>
              <a:buChar char="-"/>
            </a:pPr>
            <a:endParaRPr lang="en-US" sz="3200" b="1" dirty="0" smtClean="0">
              <a:solidFill>
                <a:srgbClr val="0000FF"/>
              </a:solidFill>
            </a:endParaRPr>
          </a:p>
          <a:p>
            <a:pPr marL="457200" indent="-457200" algn="just" eaLnBrk="1" hangingPunct="1">
              <a:buFontTx/>
              <a:buChar char="-"/>
            </a:pPr>
            <a:endParaRPr lang="en-US" sz="3200" b="1" dirty="0">
              <a:solidFill>
                <a:srgbClr val="0000FF"/>
              </a:solidFill>
            </a:endParaRPr>
          </a:p>
          <a:p>
            <a:pPr algn="just" eaLnBrk="1" hangingPunct="1"/>
            <a:endParaRPr lang="en-US" sz="36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 </a:t>
            </a:r>
          </a:p>
          <a:p>
            <a:pPr algn="just" eaLnBrk="1" hangingPunct="1">
              <a:buFontTx/>
              <a:buChar char="-"/>
            </a:pP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711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pic>
        <p:nvPicPr>
          <p:cNvPr id="35844" name="Picture 4" descr="D:\Downloads\Hình động\c756194f7a0b4904e517e990b8d0497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990600" y="838200"/>
            <a:ext cx="7162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 smtClean="0">
                <a:solidFill>
                  <a:srgbClr val="99FF33"/>
                </a:solidFill>
              </a:rPr>
              <a:t>CHÚC CÁC CON LUÔN HỌC TỐT!</a:t>
            </a:r>
            <a:endParaRPr lang="en-US" sz="4800" b="1" dirty="0">
              <a:solidFill>
                <a:srgbClr val="99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1057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7390" y="381000"/>
            <a:ext cx="7858010" cy="92276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1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CHUNG: </a:t>
            </a:r>
            <a:br>
              <a:rPr lang="en-US" sz="31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1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1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1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1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2898"/>
            <a:ext cx="182879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937317" y="1493952"/>
            <a:ext cx="5978083" cy="6954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37316" y="2672851"/>
            <a:ext cx="5901884" cy="10453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49607" y="4170652"/>
            <a:ext cx="5889593" cy="15604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 gia khởi nghĩa Lam Sơn và trở thành bậc khai quốc công thần, toàn tài hiếm có…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stCxn id="6" idx="3"/>
          </p:cNvCxnSpPr>
          <p:nvPr/>
        </p:nvCxnSpPr>
        <p:spPr>
          <a:xfrm flipV="1">
            <a:off x="1828800" y="1493952"/>
            <a:ext cx="1068946" cy="19329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  <a:endCxn id="8" idx="1"/>
          </p:cNvCxnSpPr>
          <p:nvPr/>
        </p:nvCxnSpPr>
        <p:spPr>
          <a:xfrm flipV="1">
            <a:off x="1828800" y="3195519"/>
            <a:ext cx="1108516" cy="2313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  <a:endCxn id="9" idx="1"/>
          </p:cNvCxnSpPr>
          <p:nvPr/>
        </p:nvCxnSpPr>
        <p:spPr>
          <a:xfrm>
            <a:off x="1828800" y="3426898"/>
            <a:ext cx="1120807" cy="1524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3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74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915" y="24581"/>
            <a:ext cx="9148916" cy="7029450"/>
          </a:xfrm>
          <a:noFill/>
          <a:ln/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148106"/>
            <a:ext cx="5878937" cy="537693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5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086475"/>
          </a:xfrm>
          <a:noFill/>
          <a:ln/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445057" y="6189507"/>
            <a:ext cx="313682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72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993051"/>
            <a:ext cx="1709671" cy="261417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072995" y="1216584"/>
            <a:ext cx="5698901" cy="13522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(SGK/tr67)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94339" y="4724400"/>
            <a:ext cx="5698901" cy="12878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94336" y="2781308"/>
            <a:ext cx="5698901" cy="1552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SGK/tr67)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1709671" y="1892725"/>
            <a:ext cx="1363324" cy="14074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  <a:endCxn id="9" idx="1"/>
          </p:cNvCxnSpPr>
          <p:nvPr/>
        </p:nvCxnSpPr>
        <p:spPr>
          <a:xfrm>
            <a:off x="1709671" y="3300140"/>
            <a:ext cx="1284665" cy="2576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  <a:endCxn id="8" idx="1"/>
          </p:cNvCxnSpPr>
          <p:nvPr/>
        </p:nvCxnSpPr>
        <p:spPr>
          <a:xfrm>
            <a:off x="1709671" y="3300140"/>
            <a:ext cx="1284668" cy="20682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673317" y="273721"/>
            <a:ext cx="2527083" cy="9428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" y="228600"/>
            <a:ext cx="9083735" cy="648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0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Group 6"/>
          <p:cNvGrpSpPr>
            <a:grpSpLocks/>
          </p:cNvGrpSpPr>
          <p:nvPr/>
        </p:nvGrpSpPr>
        <p:grpSpPr bwMode="auto">
          <a:xfrm>
            <a:off x="5666083" y="3766034"/>
            <a:ext cx="3325517" cy="1181100"/>
            <a:chOff x="2069" y="2572"/>
            <a:chExt cx="3054" cy="784"/>
          </a:xfrm>
        </p:grpSpPr>
        <p:sp>
          <p:nvSpPr>
            <p:cNvPr id="12323" name="Freeform 7"/>
            <p:cNvSpPr>
              <a:spLocks/>
            </p:cNvSpPr>
            <p:nvPr/>
          </p:nvSpPr>
          <p:spPr bwMode="gray">
            <a:xfrm>
              <a:off x="4522" y="2572"/>
              <a:ext cx="601" cy="784"/>
            </a:xfrm>
            <a:custGeom>
              <a:avLst/>
              <a:gdLst>
                <a:gd name="T0" fmla="*/ 246 w 749"/>
                <a:gd name="T1" fmla="*/ 628 h 977"/>
                <a:gd name="T2" fmla="*/ 0 w 749"/>
                <a:gd name="T3" fmla="*/ 220 h 977"/>
                <a:gd name="T4" fmla="*/ 181 w 749"/>
                <a:gd name="T5" fmla="*/ 0 h 977"/>
                <a:gd name="T6" fmla="*/ 481 w 749"/>
                <a:gd name="T7" fmla="*/ 347 h 977"/>
                <a:gd name="T8" fmla="*/ 246 w 749"/>
                <a:gd name="T9" fmla="*/ 628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9"/>
                <a:gd name="T16" fmla="*/ 0 h 977"/>
                <a:gd name="T17" fmla="*/ 749 w 749"/>
                <a:gd name="T18" fmla="*/ 977 h 9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9" h="977">
                  <a:moveTo>
                    <a:pt x="382" y="976"/>
                  </a:moveTo>
                  <a:lnTo>
                    <a:pt x="0" y="342"/>
                  </a:lnTo>
                  <a:lnTo>
                    <a:pt x="280" y="0"/>
                  </a:lnTo>
                  <a:lnTo>
                    <a:pt x="748" y="538"/>
                  </a:lnTo>
                  <a:lnTo>
                    <a:pt x="382" y="976"/>
                  </a:lnTo>
                </a:path>
              </a:pathLst>
            </a:custGeom>
            <a:gradFill rotWithShape="0">
              <a:gsLst>
                <a:gs pos="0">
                  <a:srgbClr val="009570"/>
                </a:gs>
                <a:gs pos="100000">
                  <a:srgbClr val="00CC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Freeform 8"/>
            <p:cNvSpPr>
              <a:spLocks/>
            </p:cNvSpPr>
            <p:nvPr/>
          </p:nvSpPr>
          <p:spPr bwMode="gray">
            <a:xfrm>
              <a:off x="2370" y="2572"/>
              <a:ext cx="2380" cy="276"/>
            </a:xfrm>
            <a:custGeom>
              <a:avLst/>
              <a:gdLst>
                <a:gd name="T0" fmla="*/ 0 w 2964"/>
                <a:gd name="T1" fmla="*/ 221 h 344"/>
                <a:gd name="T2" fmla="*/ 1730 w 2964"/>
                <a:gd name="T3" fmla="*/ 221 h 344"/>
                <a:gd name="T4" fmla="*/ 1910 w 2964"/>
                <a:gd name="T5" fmla="*/ 0 h 344"/>
                <a:gd name="T6" fmla="*/ 342 w 2964"/>
                <a:gd name="T7" fmla="*/ 1 h 344"/>
                <a:gd name="T8" fmla="*/ 0 w 2964"/>
                <a:gd name="T9" fmla="*/ 221 h 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4"/>
                <a:gd name="T16" fmla="*/ 0 h 344"/>
                <a:gd name="T17" fmla="*/ 2964 w 2964"/>
                <a:gd name="T18" fmla="*/ 344 h 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4" h="344">
                  <a:moveTo>
                    <a:pt x="0" y="343"/>
                  </a:moveTo>
                  <a:lnTo>
                    <a:pt x="2684" y="343"/>
                  </a:lnTo>
                  <a:lnTo>
                    <a:pt x="2963" y="0"/>
                  </a:lnTo>
                  <a:lnTo>
                    <a:pt x="531" y="1"/>
                  </a:lnTo>
                  <a:lnTo>
                    <a:pt x="0" y="343"/>
                  </a:lnTo>
                </a:path>
              </a:pathLst>
            </a:custGeom>
            <a:gradFill rotWithShape="1">
              <a:gsLst>
                <a:gs pos="0">
                  <a:srgbClr val="00CC99"/>
                </a:gs>
                <a:gs pos="100000">
                  <a:srgbClr val="005A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Freeform 9"/>
            <p:cNvSpPr>
              <a:spLocks/>
            </p:cNvSpPr>
            <p:nvPr/>
          </p:nvSpPr>
          <p:spPr bwMode="gray">
            <a:xfrm>
              <a:off x="2069" y="2847"/>
              <a:ext cx="2763" cy="509"/>
            </a:xfrm>
            <a:custGeom>
              <a:avLst/>
              <a:gdLst>
                <a:gd name="T0" fmla="*/ 0 w 3443"/>
                <a:gd name="T1" fmla="*/ 408 h 634"/>
                <a:gd name="T2" fmla="*/ 2216 w 3443"/>
                <a:gd name="T3" fmla="*/ 408 h 634"/>
                <a:gd name="T4" fmla="*/ 1971 w 3443"/>
                <a:gd name="T5" fmla="*/ 0 h 634"/>
                <a:gd name="T6" fmla="*/ 243 w 3443"/>
                <a:gd name="T7" fmla="*/ 0 h 634"/>
                <a:gd name="T8" fmla="*/ 0 w 3443"/>
                <a:gd name="T9" fmla="*/ 408 h 6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3"/>
                <a:gd name="T16" fmla="*/ 0 h 634"/>
                <a:gd name="T17" fmla="*/ 3443 w 3443"/>
                <a:gd name="T18" fmla="*/ 634 h 6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3" h="634">
                  <a:moveTo>
                    <a:pt x="0" y="633"/>
                  </a:moveTo>
                  <a:lnTo>
                    <a:pt x="3442" y="633"/>
                  </a:lnTo>
                  <a:lnTo>
                    <a:pt x="3060" y="0"/>
                  </a:lnTo>
                  <a:lnTo>
                    <a:pt x="377" y="0"/>
                  </a:lnTo>
                  <a:lnTo>
                    <a:pt x="0" y="633"/>
                  </a:lnTo>
                </a:path>
              </a:pathLst>
            </a:custGeom>
            <a:gradFill rotWithShape="0">
              <a:gsLst>
                <a:gs pos="0">
                  <a:srgbClr val="86E7CF"/>
                </a:gs>
                <a:gs pos="100000">
                  <a:srgbClr val="00CC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2" name="Group 10"/>
          <p:cNvGrpSpPr>
            <a:grpSpLocks/>
          </p:cNvGrpSpPr>
          <p:nvPr/>
        </p:nvGrpSpPr>
        <p:grpSpPr bwMode="auto">
          <a:xfrm>
            <a:off x="6022318" y="2954674"/>
            <a:ext cx="2664481" cy="1142665"/>
            <a:chOff x="2422" y="2087"/>
            <a:chExt cx="2271" cy="681"/>
          </a:xfrm>
        </p:grpSpPr>
        <p:sp>
          <p:nvSpPr>
            <p:cNvPr id="12320" name="Freeform 11"/>
            <p:cNvSpPr>
              <a:spLocks/>
            </p:cNvSpPr>
            <p:nvPr/>
          </p:nvSpPr>
          <p:spPr bwMode="gray">
            <a:xfrm>
              <a:off x="4167" y="2087"/>
              <a:ext cx="526" cy="681"/>
            </a:xfrm>
            <a:custGeom>
              <a:avLst/>
              <a:gdLst>
                <a:gd name="T0" fmla="*/ 0 w 655"/>
                <a:gd name="T1" fmla="*/ 148 h 849"/>
                <a:gd name="T2" fmla="*/ 250 w 655"/>
                <a:gd name="T3" fmla="*/ 545 h 849"/>
                <a:gd name="T4" fmla="*/ 422 w 655"/>
                <a:gd name="T5" fmla="*/ 342 h 849"/>
                <a:gd name="T6" fmla="*/ 121 w 655"/>
                <a:gd name="T7" fmla="*/ 0 h 849"/>
                <a:gd name="T8" fmla="*/ 0 w 655"/>
                <a:gd name="T9" fmla="*/ 148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5"/>
                <a:gd name="T16" fmla="*/ 0 h 849"/>
                <a:gd name="T17" fmla="*/ 655 w 655"/>
                <a:gd name="T18" fmla="*/ 849 h 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5" h="849">
                  <a:moveTo>
                    <a:pt x="0" y="230"/>
                  </a:moveTo>
                  <a:lnTo>
                    <a:pt x="387" y="848"/>
                  </a:lnTo>
                  <a:lnTo>
                    <a:pt x="654" y="531"/>
                  </a:lnTo>
                  <a:lnTo>
                    <a:pt x="188" y="0"/>
                  </a:lnTo>
                  <a:lnTo>
                    <a:pt x="0" y="230"/>
                  </a:lnTo>
                </a:path>
              </a:pathLst>
            </a:custGeom>
            <a:gradFill rotWithShape="1">
              <a:gsLst>
                <a:gs pos="0">
                  <a:srgbClr val="B27A09"/>
                </a:gs>
                <a:gs pos="100000">
                  <a:srgbClr val="F4A70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Freeform 12"/>
            <p:cNvSpPr>
              <a:spLocks/>
            </p:cNvSpPr>
            <p:nvPr/>
          </p:nvSpPr>
          <p:spPr bwMode="gray">
            <a:xfrm>
              <a:off x="2728" y="2087"/>
              <a:ext cx="1589" cy="184"/>
            </a:xfrm>
            <a:custGeom>
              <a:avLst/>
              <a:gdLst>
                <a:gd name="T0" fmla="*/ 0 w 1980"/>
                <a:gd name="T1" fmla="*/ 147 h 229"/>
                <a:gd name="T2" fmla="*/ 1153 w 1980"/>
                <a:gd name="T3" fmla="*/ 147 h 229"/>
                <a:gd name="T4" fmla="*/ 1274 w 1980"/>
                <a:gd name="T5" fmla="*/ 0 h 229"/>
                <a:gd name="T6" fmla="*/ 322 w 1980"/>
                <a:gd name="T7" fmla="*/ 0 h 229"/>
                <a:gd name="T8" fmla="*/ 0 w 1980"/>
                <a:gd name="T9" fmla="*/ 147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0"/>
                <a:gd name="T16" fmla="*/ 0 h 229"/>
                <a:gd name="T17" fmla="*/ 1980 w 1980"/>
                <a:gd name="T18" fmla="*/ 229 h 2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0" h="229">
                  <a:moveTo>
                    <a:pt x="0" y="228"/>
                  </a:moveTo>
                  <a:lnTo>
                    <a:pt x="1791" y="228"/>
                  </a:lnTo>
                  <a:lnTo>
                    <a:pt x="1979" y="0"/>
                  </a:lnTo>
                  <a:lnTo>
                    <a:pt x="500" y="0"/>
                  </a:lnTo>
                  <a:lnTo>
                    <a:pt x="0" y="228"/>
                  </a:lnTo>
                </a:path>
              </a:pathLst>
            </a:custGeom>
            <a:gradFill rotWithShape="0">
              <a:gsLst>
                <a:gs pos="0">
                  <a:srgbClr val="F4A70C"/>
                </a:gs>
                <a:gs pos="100000">
                  <a:srgbClr val="744F0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Freeform 13"/>
            <p:cNvSpPr>
              <a:spLocks/>
            </p:cNvSpPr>
            <p:nvPr/>
          </p:nvSpPr>
          <p:spPr bwMode="gray">
            <a:xfrm>
              <a:off x="2422" y="2270"/>
              <a:ext cx="2056" cy="498"/>
            </a:xfrm>
            <a:custGeom>
              <a:avLst/>
              <a:gdLst>
                <a:gd name="T0" fmla="*/ 0 w 2561"/>
                <a:gd name="T1" fmla="*/ 399 h 621"/>
                <a:gd name="T2" fmla="*/ 1650 w 2561"/>
                <a:gd name="T3" fmla="*/ 399 h 621"/>
                <a:gd name="T4" fmla="*/ 1400 w 2561"/>
                <a:gd name="T5" fmla="*/ 0 h 621"/>
                <a:gd name="T6" fmla="*/ 246 w 2561"/>
                <a:gd name="T7" fmla="*/ 0 h 621"/>
                <a:gd name="T8" fmla="*/ 0 w 2561"/>
                <a:gd name="T9" fmla="*/ 399 h 6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61"/>
                <a:gd name="T16" fmla="*/ 0 h 621"/>
                <a:gd name="T17" fmla="*/ 2561 w 2561"/>
                <a:gd name="T18" fmla="*/ 621 h 6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61" h="621">
                  <a:moveTo>
                    <a:pt x="0" y="620"/>
                  </a:moveTo>
                  <a:lnTo>
                    <a:pt x="2560" y="620"/>
                  </a:lnTo>
                  <a:lnTo>
                    <a:pt x="2172" y="0"/>
                  </a:lnTo>
                  <a:lnTo>
                    <a:pt x="382" y="0"/>
                  </a:lnTo>
                  <a:lnTo>
                    <a:pt x="0" y="620"/>
                  </a:lnTo>
                </a:path>
              </a:pathLst>
            </a:custGeom>
            <a:gradFill rotWithShape="0">
              <a:gsLst>
                <a:gs pos="0">
                  <a:srgbClr val="FAD58C"/>
                </a:gs>
                <a:gs pos="100000">
                  <a:srgbClr val="F4A70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3" name="Group 14"/>
          <p:cNvGrpSpPr>
            <a:grpSpLocks/>
          </p:cNvGrpSpPr>
          <p:nvPr/>
        </p:nvGrpSpPr>
        <p:grpSpPr bwMode="auto">
          <a:xfrm>
            <a:off x="6396441" y="2180152"/>
            <a:ext cx="1865916" cy="1006198"/>
            <a:chOff x="2780" y="1595"/>
            <a:chExt cx="1481" cy="593"/>
          </a:xfrm>
        </p:grpSpPr>
        <p:sp>
          <p:nvSpPr>
            <p:cNvPr id="12317" name="Freeform 15"/>
            <p:cNvSpPr>
              <a:spLocks/>
            </p:cNvSpPr>
            <p:nvPr/>
          </p:nvSpPr>
          <p:spPr bwMode="gray">
            <a:xfrm>
              <a:off x="3808" y="1595"/>
              <a:ext cx="453" cy="593"/>
            </a:xfrm>
            <a:custGeom>
              <a:avLst/>
              <a:gdLst>
                <a:gd name="T0" fmla="*/ 248 w 564"/>
                <a:gd name="T1" fmla="*/ 476 h 738"/>
                <a:gd name="T2" fmla="*/ 363 w 564"/>
                <a:gd name="T3" fmla="*/ 340 h 738"/>
                <a:gd name="T4" fmla="*/ 63 w 564"/>
                <a:gd name="T5" fmla="*/ 0 h 738"/>
                <a:gd name="T6" fmla="*/ 0 w 564"/>
                <a:gd name="T7" fmla="*/ 72 h 738"/>
                <a:gd name="T8" fmla="*/ 248 w 564"/>
                <a:gd name="T9" fmla="*/ 476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4"/>
                <a:gd name="T16" fmla="*/ 0 h 738"/>
                <a:gd name="T17" fmla="*/ 564 w 564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4" h="738">
                  <a:moveTo>
                    <a:pt x="385" y="737"/>
                  </a:moveTo>
                  <a:lnTo>
                    <a:pt x="563" y="527"/>
                  </a:lnTo>
                  <a:lnTo>
                    <a:pt x="97" y="0"/>
                  </a:lnTo>
                  <a:lnTo>
                    <a:pt x="0" y="111"/>
                  </a:lnTo>
                  <a:lnTo>
                    <a:pt x="385" y="737"/>
                  </a:lnTo>
                </a:path>
              </a:pathLst>
            </a:custGeom>
            <a:gradFill rotWithShape="0">
              <a:gsLst>
                <a:gs pos="0">
                  <a:srgbClr val="9A38CA"/>
                </a:gs>
                <a:gs pos="100000">
                  <a:srgbClr val="C247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Freeform 16"/>
            <p:cNvSpPr>
              <a:spLocks/>
            </p:cNvSpPr>
            <p:nvPr/>
          </p:nvSpPr>
          <p:spPr bwMode="gray">
            <a:xfrm>
              <a:off x="3092" y="1595"/>
              <a:ext cx="793" cy="89"/>
            </a:xfrm>
            <a:custGeom>
              <a:avLst/>
              <a:gdLst>
                <a:gd name="T0" fmla="*/ 0 w 987"/>
                <a:gd name="T1" fmla="*/ 71 h 110"/>
                <a:gd name="T2" fmla="*/ 574 w 987"/>
                <a:gd name="T3" fmla="*/ 71 h 110"/>
                <a:gd name="T4" fmla="*/ 636 w 987"/>
                <a:gd name="T5" fmla="*/ 0 h 110"/>
                <a:gd name="T6" fmla="*/ 198 w 987"/>
                <a:gd name="T7" fmla="*/ 0 h 110"/>
                <a:gd name="T8" fmla="*/ 0 w 987"/>
                <a:gd name="T9" fmla="*/ 71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7"/>
                <a:gd name="T16" fmla="*/ 0 h 110"/>
                <a:gd name="T17" fmla="*/ 987 w 987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7" h="110">
                  <a:moveTo>
                    <a:pt x="0" y="109"/>
                  </a:moveTo>
                  <a:lnTo>
                    <a:pt x="889" y="109"/>
                  </a:lnTo>
                  <a:lnTo>
                    <a:pt x="986" y="0"/>
                  </a:lnTo>
                  <a:lnTo>
                    <a:pt x="308" y="0"/>
                  </a:lnTo>
                  <a:lnTo>
                    <a:pt x="0" y="109"/>
                  </a:lnTo>
                </a:path>
              </a:pathLst>
            </a:custGeom>
            <a:gradFill rotWithShape="0">
              <a:gsLst>
                <a:gs pos="0">
                  <a:srgbClr val="C247FF"/>
                </a:gs>
                <a:gs pos="100000">
                  <a:srgbClr val="63248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Freeform 17"/>
            <p:cNvSpPr>
              <a:spLocks/>
            </p:cNvSpPr>
            <p:nvPr/>
          </p:nvSpPr>
          <p:spPr bwMode="gray">
            <a:xfrm>
              <a:off x="2780" y="1683"/>
              <a:ext cx="1339" cy="505"/>
            </a:xfrm>
            <a:custGeom>
              <a:avLst/>
              <a:gdLst>
                <a:gd name="T0" fmla="*/ 0 w 1669"/>
                <a:gd name="T1" fmla="*/ 405 h 629"/>
                <a:gd name="T2" fmla="*/ 1073 w 1669"/>
                <a:gd name="T3" fmla="*/ 405 h 629"/>
                <a:gd name="T4" fmla="*/ 825 w 1669"/>
                <a:gd name="T5" fmla="*/ 0 h 629"/>
                <a:gd name="T6" fmla="*/ 250 w 1669"/>
                <a:gd name="T7" fmla="*/ 0 h 629"/>
                <a:gd name="T8" fmla="*/ 0 w 1669"/>
                <a:gd name="T9" fmla="*/ 405 h 6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9"/>
                <a:gd name="T16" fmla="*/ 0 h 629"/>
                <a:gd name="T17" fmla="*/ 1669 w 1669"/>
                <a:gd name="T18" fmla="*/ 629 h 6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9" h="629">
                  <a:moveTo>
                    <a:pt x="0" y="628"/>
                  </a:moveTo>
                  <a:lnTo>
                    <a:pt x="1668" y="628"/>
                  </a:lnTo>
                  <a:lnTo>
                    <a:pt x="1281" y="0"/>
                  </a:lnTo>
                  <a:lnTo>
                    <a:pt x="388" y="0"/>
                  </a:lnTo>
                  <a:lnTo>
                    <a:pt x="0" y="628"/>
                  </a:lnTo>
                </a:path>
              </a:pathLst>
            </a:custGeom>
            <a:gradFill rotWithShape="0">
              <a:gsLst>
                <a:gs pos="0">
                  <a:srgbClr val="E0A3FF"/>
                </a:gs>
                <a:gs pos="100000">
                  <a:srgbClr val="C247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4" name="Group 18"/>
          <p:cNvGrpSpPr>
            <a:grpSpLocks/>
          </p:cNvGrpSpPr>
          <p:nvPr/>
        </p:nvGrpSpPr>
        <p:grpSpPr bwMode="auto">
          <a:xfrm>
            <a:off x="6821398" y="1446927"/>
            <a:ext cx="967236" cy="775421"/>
            <a:chOff x="3136" y="1104"/>
            <a:chExt cx="693" cy="502"/>
          </a:xfrm>
        </p:grpSpPr>
        <p:sp>
          <p:nvSpPr>
            <p:cNvPr id="12315" name="Freeform 19"/>
            <p:cNvSpPr>
              <a:spLocks/>
            </p:cNvSpPr>
            <p:nvPr/>
          </p:nvSpPr>
          <p:spPr bwMode="gray">
            <a:xfrm>
              <a:off x="3446" y="1104"/>
              <a:ext cx="383" cy="502"/>
            </a:xfrm>
            <a:custGeom>
              <a:avLst/>
              <a:gdLst>
                <a:gd name="T0" fmla="*/ 250 w 477"/>
                <a:gd name="T1" fmla="*/ 402 h 625"/>
                <a:gd name="T2" fmla="*/ 307 w 477"/>
                <a:gd name="T3" fmla="*/ 340 h 625"/>
                <a:gd name="T4" fmla="*/ 0 w 477"/>
                <a:gd name="T5" fmla="*/ 0 h 625"/>
                <a:gd name="T6" fmla="*/ 250 w 477"/>
                <a:gd name="T7" fmla="*/ 402 h 6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7"/>
                <a:gd name="T13" fmla="*/ 0 h 625"/>
                <a:gd name="T14" fmla="*/ 477 w 477"/>
                <a:gd name="T15" fmla="*/ 625 h 6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7" h="625">
                  <a:moveTo>
                    <a:pt x="387" y="624"/>
                  </a:moveTo>
                  <a:lnTo>
                    <a:pt x="476" y="527"/>
                  </a:lnTo>
                  <a:lnTo>
                    <a:pt x="0" y="0"/>
                  </a:lnTo>
                  <a:lnTo>
                    <a:pt x="387" y="624"/>
                  </a:lnTo>
                </a:path>
              </a:pathLst>
            </a:custGeom>
            <a:gradFill rotWithShape="0">
              <a:gsLst>
                <a:gs pos="0">
                  <a:srgbClr val="0051CA"/>
                </a:gs>
                <a:gs pos="100000">
                  <a:srgbClr val="0066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Freeform 20"/>
            <p:cNvSpPr>
              <a:spLocks/>
            </p:cNvSpPr>
            <p:nvPr/>
          </p:nvSpPr>
          <p:spPr bwMode="gray">
            <a:xfrm>
              <a:off x="3136" y="1104"/>
              <a:ext cx="621" cy="502"/>
            </a:xfrm>
            <a:custGeom>
              <a:avLst/>
              <a:gdLst>
                <a:gd name="T0" fmla="*/ 0 w 773"/>
                <a:gd name="T1" fmla="*/ 402 h 625"/>
                <a:gd name="T2" fmla="*/ 498 w 773"/>
                <a:gd name="T3" fmla="*/ 402 h 625"/>
                <a:gd name="T4" fmla="*/ 250 w 773"/>
                <a:gd name="T5" fmla="*/ 0 h 625"/>
                <a:gd name="T6" fmla="*/ 0 w 773"/>
                <a:gd name="T7" fmla="*/ 402 h 6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3"/>
                <a:gd name="T13" fmla="*/ 0 h 625"/>
                <a:gd name="T14" fmla="*/ 773 w 773"/>
                <a:gd name="T15" fmla="*/ 625 h 6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3" h="625">
                  <a:moveTo>
                    <a:pt x="0" y="624"/>
                  </a:moveTo>
                  <a:lnTo>
                    <a:pt x="772" y="624"/>
                  </a:lnTo>
                  <a:lnTo>
                    <a:pt x="387" y="0"/>
                  </a:lnTo>
                  <a:lnTo>
                    <a:pt x="0" y="624"/>
                  </a:lnTo>
                </a:path>
              </a:pathLst>
            </a:custGeom>
            <a:gradFill rotWithShape="0">
              <a:gsLst>
                <a:gs pos="0">
                  <a:srgbClr val="9EC5FF"/>
                </a:gs>
                <a:gs pos="100000">
                  <a:srgbClr val="0066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21" name="Text Box 21"/>
          <p:cNvSpPr txBox="1">
            <a:spLocks noChangeArrowheads="1"/>
          </p:cNvSpPr>
          <p:nvPr/>
        </p:nvSpPr>
        <p:spPr bwMode="white">
          <a:xfrm>
            <a:off x="6395734" y="2448313"/>
            <a:ext cx="17491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Line 24"/>
          <p:cNvSpPr>
            <a:spLocks noChangeShapeType="1"/>
          </p:cNvSpPr>
          <p:nvPr/>
        </p:nvSpPr>
        <p:spPr bwMode="black">
          <a:xfrm flipH="1">
            <a:off x="1236427" y="4796185"/>
            <a:ext cx="38198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25"/>
          <p:cNvSpPr>
            <a:spLocks noChangeShapeType="1"/>
          </p:cNvSpPr>
          <p:nvPr/>
        </p:nvSpPr>
        <p:spPr bwMode="black">
          <a:xfrm flipH="1">
            <a:off x="1258491" y="3899947"/>
            <a:ext cx="4178656" cy="7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Line 26"/>
          <p:cNvSpPr>
            <a:spLocks noChangeShapeType="1"/>
          </p:cNvSpPr>
          <p:nvPr/>
        </p:nvSpPr>
        <p:spPr bwMode="black">
          <a:xfrm flipH="1">
            <a:off x="1258491" y="2971533"/>
            <a:ext cx="4716567" cy="288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27"/>
          <p:cNvSpPr>
            <a:spLocks noChangeShapeType="1"/>
          </p:cNvSpPr>
          <p:nvPr/>
        </p:nvSpPr>
        <p:spPr bwMode="black">
          <a:xfrm flipH="1">
            <a:off x="1223529" y="2155542"/>
            <a:ext cx="4911374" cy="90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28"/>
          <p:cNvSpPr>
            <a:spLocks noChangeShapeType="1"/>
          </p:cNvSpPr>
          <p:nvPr/>
        </p:nvSpPr>
        <p:spPr bwMode="black">
          <a:xfrm>
            <a:off x="1235832" y="2155542"/>
            <a:ext cx="1191" cy="887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29"/>
          <p:cNvSpPr>
            <a:spLocks noChangeShapeType="1"/>
          </p:cNvSpPr>
          <p:nvPr/>
        </p:nvSpPr>
        <p:spPr bwMode="black">
          <a:xfrm>
            <a:off x="1258491" y="3014600"/>
            <a:ext cx="0" cy="88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Line 30"/>
          <p:cNvSpPr>
            <a:spLocks noChangeShapeType="1"/>
          </p:cNvSpPr>
          <p:nvPr/>
        </p:nvSpPr>
        <p:spPr bwMode="black">
          <a:xfrm>
            <a:off x="1257300" y="3907185"/>
            <a:ext cx="1191" cy="88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2" name="Text Box 32"/>
          <p:cNvSpPr txBox="1">
            <a:spLocks noChangeArrowheads="1"/>
          </p:cNvSpPr>
          <p:nvPr/>
        </p:nvSpPr>
        <p:spPr bwMode="auto">
          <a:xfrm>
            <a:off x="1258491" y="2342497"/>
            <a:ext cx="3722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guyên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33" name="Text Box 33"/>
          <p:cNvSpPr txBox="1">
            <a:spLocks noChangeArrowheads="1"/>
          </p:cNvSpPr>
          <p:nvPr/>
        </p:nvSpPr>
        <p:spPr bwMode="auto">
          <a:xfrm>
            <a:off x="6608207" y="3378518"/>
            <a:ext cx="14787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b="1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34" name="Text Box 34"/>
          <p:cNvSpPr txBox="1">
            <a:spLocks noChangeArrowheads="1"/>
          </p:cNvSpPr>
          <p:nvPr/>
        </p:nvSpPr>
        <p:spPr bwMode="auto">
          <a:xfrm>
            <a:off x="1237022" y="2910418"/>
            <a:ext cx="51186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6022319" y="4396075"/>
            <a:ext cx="2470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alt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36" name="Text Box 36"/>
          <p:cNvSpPr txBox="1">
            <a:spLocks noChangeArrowheads="1"/>
          </p:cNvSpPr>
          <p:nvPr/>
        </p:nvSpPr>
        <p:spPr bwMode="auto">
          <a:xfrm>
            <a:off x="1223529" y="3958929"/>
            <a:ext cx="49113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itle 2"/>
          <p:cNvSpPr>
            <a:spLocks noGrp="1"/>
          </p:cNvSpPr>
          <p:nvPr>
            <p:ph type="title"/>
          </p:nvPr>
        </p:nvSpPr>
        <p:spPr>
          <a:xfrm>
            <a:off x="1251166" y="473716"/>
            <a:ext cx="7359434" cy="58791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 HS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66471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1" grpId="0"/>
      <p:bldP spid="25632" grpId="0"/>
      <p:bldP spid="25633" grpId="0"/>
      <p:bldP spid="25634" grpId="0"/>
      <p:bldP spid="25635" grpId="0"/>
      <p:bldP spid="2563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310</TotalTime>
  <Words>479</Words>
  <Application>Microsoft Office PowerPoint</Application>
  <PresentationFormat>On-screen Show (4:3)</PresentationFormat>
  <Paragraphs>61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Waveform</vt:lpstr>
      <vt:lpstr>PowerPoint Presentation</vt:lpstr>
      <vt:lpstr>I. TÌM HIỂU CHUNG:  1. Tác giả:</vt:lpstr>
      <vt:lpstr>PowerPoint Presentation</vt:lpstr>
      <vt:lpstr>Đền Thờ Nguyễn Trãi ở Côn Sơn</vt:lpstr>
      <vt:lpstr>PowerPoint Presentation</vt:lpstr>
      <vt:lpstr>PowerPoint Presentation</vt:lpstr>
      <vt:lpstr>PowerPoint Presentation</vt:lpstr>
      <vt:lpstr>PowerPoint Presentation</vt:lpstr>
      <vt:lpstr>4. Bố cục: 3 phần  ( HS đánh dấu vào SGK không cần ghi lại ) </vt:lpstr>
      <vt:lpstr>II. TÌM HIỂU VĂN BẢN: 1. Nguyên lí nhân nghĩa:</vt:lpstr>
      <vt:lpstr>3. Thực tiễn lịch sử </vt:lpstr>
      <vt:lpstr>III. TỔNG KẾT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User</cp:lastModifiedBy>
  <cp:revision>23</cp:revision>
  <dcterms:created xsi:type="dcterms:W3CDTF">2020-03-24T00:52:41Z</dcterms:created>
  <dcterms:modified xsi:type="dcterms:W3CDTF">2020-03-31T12:35:17Z</dcterms:modified>
</cp:coreProperties>
</file>